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79" r:id="rId3"/>
    <p:sldId id="280" r:id="rId4"/>
    <p:sldId id="270" r:id="rId5"/>
  </p:sldIdLst>
  <p:sldSz cx="24384000" cy="13716000"/>
  <p:notesSz cx="5143500" cy="9144000"/>
  <p:custDataLst>
    <p:tags r:id="rId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94626"/>
  </p:normalViewPr>
  <p:slideViewPr>
    <p:cSldViewPr snapToGrid="0" snapToObjects="1">
      <p:cViewPr varScale="1">
        <p:scale>
          <a:sx n="60" d="100"/>
          <a:sy n="60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E8AFE-AF0A-4A49-A143-BD358BC78C07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22266-50EE-4DDD-A796-1A196B02E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22266-50EE-4DDD-A796-1A196B02E6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22266-50EE-4DDD-A796-1A196B02E6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83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22266-50EE-4DDD-A796-1A196B02E6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31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22266-50EE-4DDD-A796-1A196B02E6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05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../results%20(1).mp4" TargetMode="External"/><Relationship Id="rId11" Type="http://schemas.openxmlformats.org/officeDocument/2006/relationships/image" Target="../media/image10.jp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2" name="image 100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03300"/>
          </a:xfrm>
          <a:prstGeom prst="rect">
            <a:avLst/>
          </a:prstGeom>
        </p:spPr>
      </p:pic>
      <p:pic>
        <p:nvPicPr>
          <p:cNvPr id="10005" name="image 100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4700" y="5283200"/>
            <a:ext cx="8966200" cy="50800"/>
          </a:xfrm>
          <a:prstGeom prst="rect">
            <a:avLst/>
          </a:prstGeom>
        </p:spPr>
      </p:pic>
      <p:pic>
        <p:nvPicPr>
          <p:cNvPr id="10006" name="image 100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4700" y="1955800"/>
            <a:ext cx="8966200" cy="50800"/>
          </a:xfrm>
          <a:prstGeom prst="rect">
            <a:avLst/>
          </a:prstGeom>
        </p:spPr>
      </p:pic>
      <p:pic>
        <p:nvPicPr>
          <p:cNvPr id="100010" name="image 100010"/>
          <p:cNvPicPr>
            <a:picLocks noChangeAspect="1"/>
          </p:cNvPicPr>
          <p:nvPr/>
        </p:nvPicPr>
        <p:blipFill>
          <a:blip r:embed="rId5">
            <a:alphaModFix amt="50196"/>
          </a:blip>
          <a:srcRect/>
          <a:stretch>
            <a:fillRect/>
          </a:stretch>
        </p:blipFill>
        <p:spPr>
          <a:xfrm>
            <a:off x="1498974" y="7185077"/>
            <a:ext cx="292100" cy="292100"/>
          </a:xfrm>
          <a:prstGeom prst="rect">
            <a:avLst/>
          </a:prstGeom>
        </p:spPr>
      </p:pic>
      <p:pic>
        <p:nvPicPr>
          <p:cNvPr id="100011" name="image 100011"/>
          <p:cNvPicPr>
            <a:picLocks noChangeAspect="1"/>
          </p:cNvPicPr>
          <p:nvPr/>
        </p:nvPicPr>
        <p:blipFill>
          <a:blip r:embed="rId5">
            <a:alphaModFix amt="50196"/>
          </a:blip>
          <a:srcRect/>
          <a:stretch>
            <a:fillRect/>
          </a:stretch>
        </p:blipFill>
        <p:spPr>
          <a:xfrm>
            <a:off x="10461176" y="7185077"/>
            <a:ext cx="291600" cy="291600"/>
          </a:xfrm>
          <a:prstGeom prst="rect">
            <a:avLst/>
          </a:prstGeom>
        </p:spPr>
      </p:pic>
      <p:pic>
        <p:nvPicPr>
          <p:cNvPr id="100012" name="image 100012"/>
          <p:cNvPicPr>
            <a:picLocks noChangeAspect="1"/>
          </p:cNvPicPr>
          <p:nvPr/>
        </p:nvPicPr>
        <p:blipFill>
          <a:blip r:embed="rId5">
            <a:alphaModFix amt="50196"/>
          </a:blip>
          <a:srcRect/>
          <a:stretch>
            <a:fillRect/>
          </a:stretch>
        </p:blipFill>
        <p:spPr>
          <a:xfrm>
            <a:off x="1498974" y="11210161"/>
            <a:ext cx="292100" cy="292100"/>
          </a:xfrm>
          <a:prstGeom prst="rect">
            <a:avLst/>
          </a:prstGeom>
        </p:spPr>
      </p:pic>
      <p:pic>
        <p:nvPicPr>
          <p:cNvPr id="100013" name="image 100013"/>
          <p:cNvPicPr>
            <a:picLocks noChangeAspect="1"/>
          </p:cNvPicPr>
          <p:nvPr/>
        </p:nvPicPr>
        <p:blipFill>
          <a:blip r:embed="rId5">
            <a:alphaModFix amt="50196"/>
          </a:blip>
          <a:srcRect/>
          <a:stretch>
            <a:fillRect/>
          </a:stretch>
        </p:blipFill>
        <p:spPr>
          <a:xfrm>
            <a:off x="10461176" y="11210161"/>
            <a:ext cx="292100" cy="292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418214-978B-A54E-9D3D-334A32D6701E}"/>
              </a:ext>
            </a:extLst>
          </p:cNvPr>
          <p:cNvSpPr txBox="1"/>
          <p:nvPr/>
        </p:nvSpPr>
        <p:spPr>
          <a:xfrm>
            <a:off x="13208003" y="2213739"/>
            <a:ext cx="105023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6000" b="1" dirty="0"/>
              <a:t>Deep Learning enabled Real-time Object Detection on a live video stream</a:t>
            </a:r>
            <a:r>
              <a:rPr lang="en-GB" altLang="zh-CN" sz="6000" dirty="0"/>
              <a:t> </a:t>
            </a:r>
            <a:endParaRPr kumimoji="1" lang="zh-CN" altLang="en-US" sz="6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B74A0B-DA8E-FA4E-9E23-2261EA3091B2}"/>
              </a:ext>
            </a:extLst>
          </p:cNvPr>
          <p:cNvSpPr txBox="1"/>
          <p:nvPr/>
        </p:nvSpPr>
        <p:spPr>
          <a:xfrm>
            <a:off x="1078809" y="2213739"/>
            <a:ext cx="100971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</a:rPr>
              <a:t>Research Summer School for Glasgow College UESTC (2019-20)</a:t>
            </a:r>
          </a:p>
          <a:p>
            <a:br>
              <a:rPr kumimoji="1" lang="en-US" altLang="zh-CN" sz="6000" dirty="0">
                <a:solidFill>
                  <a:schemeClr val="bg1"/>
                </a:solidFill>
              </a:rPr>
            </a:b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D5D6C-AFC0-964E-90E7-A7328CC354B3}"/>
              </a:ext>
            </a:extLst>
          </p:cNvPr>
          <p:cNvSpPr txBox="1"/>
          <p:nvPr/>
        </p:nvSpPr>
        <p:spPr>
          <a:xfrm>
            <a:off x="2384250" y="7831097"/>
            <a:ext cx="79175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</a:rPr>
              <a:t>Name : </a:t>
            </a:r>
            <a:r>
              <a:rPr kumimoji="1" lang="en-US" altLang="zh-CN" sz="5400" dirty="0" err="1">
                <a:solidFill>
                  <a:schemeClr val="bg1"/>
                </a:solidFill>
              </a:rPr>
              <a:t>Haoyu</a:t>
            </a:r>
            <a:r>
              <a:rPr kumimoji="1" lang="en-US" altLang="zh-CN" sz="5400" dirty="0">
                <a:solidFill>
                  <a:schemeClr val="bg1"/>
                </a:solidFill>
              </a:rPr>
              <a:t> Liu</a:t>
            </a:r>
          </a:p>
          <a:p>
            <a:r>
              <a:rPr kumimoji="1" lang="en-US" altLang="zh-CN" sz="5400" dirty="0" err="1">
                <a:solidFill>
                  <a:schemeClr val="bg1"/>
                </a:solidFill>
              </a:rPr>
              <a:t>UoG</a:t>
            </a:r>
            <a:r>
              <a:rPr kumimoji="1" lang="en-US" altLang="zh-CN" sz="5400" dirty="0">
                <a:solidFill>
                  <a:schemeClr val="bg1"/>
                </a:solidFill>
              </a:rPr>
              <a:t> Number : 2429428L</a:t>
            </a:r>
          </a:p>
          <a:p>
            <a:r>
              <a:rPr kumimoji="1" lang="en-US" altLang="zh-CN" sz="5400" dirty="0">
                <a:solidFill>
                  <a:schemeClr val="bg1"/>
                </a:solidFill>
              </a:rPr>
              <a:t>Grade : Sophomore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8" name="图片 7" descr="图片包含 照片, 游戏机, 体育&#10;&#10;描述已自动生成">
            <a:extLst>
              <a:ext uri="{FF2B5EF4-FFF2-40B4-BE49-F238E27FC236}">
                <a16:creationId xmlns:a16="http://schemas.microsoft.com/office/drawing/2014/main" id="{7ED52253-990D-DA44-AB69-D37D9C57F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2200" y="6556281"/>
            <a:ext cx="8250158" cy="5134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00021" name="image 10000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043900" y="10274300"/>
            <a:ext cx="1752600" cy="2209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E80304-D6D5-2B45-80C2-98272E104918}"/>
              </a:ext>
            </a:extLst>
          </p:cNvPr>
          <p:cNvSpPr txBox="1"/>
          <p:nvPr/>
        </p:nvSpPr>
        <p:spPr>
          <a:xfrm>
            <a:off x="2704598" y="4320705"/>
            <a:ext cx="7344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A real-time object detector</a:t>
            </a:r>
            <a:endParaRPr kumimoji="1"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9B1BE2-FB5B-C643-A396-78EAB049C943}"/>
              </a:ext>
            </a:extLst>
          </p:cNvPr>
          <p:cNvSpPr txBox="1"/>
          <p:nvPr/>
        </p:nvSpPr>
        <p:spPr>
          <a:xfrm>
            <a:off x="2704598" y="6500513"/>
            <a:ext cx="656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altLang="zh-CN" sz="3600" dirty="0"/>
              <a:t>Sense the environment</a:t>
            </a:r>
          </a:p>
          <a:p>
            <a:pPr marL="514350" indent="-514350">
              <a:buAutoNum type="arabicPeriod"/>
            </a:pPr>
            <a:r>
              <a:rPr kumimoji="1" lang="en-US" altLang="zh-CN" sz="3600" dirty="0"/>
              <a:t>Parse the scene</a:t>
            </a:r>
          </a:p>
          <a:p>
            <a:pPr marL="514350" indent="-514350">
              <a:buAutoNum type="arabicPeriod"/>
            </a:pPr>
            <a:r>
              <a:rPr kumimoji="1" lang="en-US" altLang="zh-CN" sz="3600" dirty="0"/>
              <a:t>React accordingly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23D147-84BC-0748-9219-4961B21523D1}"/>
              </a:ext>
            </a:extLst>
          </p:cNvPr>
          <p:cNvSpPr txBox="1"/>
          <p:nvPr/>
        </p:nvSpPr>
        <p:spPr>
          <a:xfrm>
            <a:off x="2704598" y="960365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(</a:t>
            </a:r>
            <a:r>
              <a:rPr kumimoji="1" lang="en-US" altLang="zh-CN" sz="3600" dirty="0" err="1"/>
              <a:t>i</a:t>
            </a:r>
            <a:r>
              <a:rPr kumimoji="1" lang="en-US" altLang="zh-CN" sz="3600" dirty="0"/>
              <a:t>) Identify the types</a:t>
            </a:r>
          </a:p>
          <a:p>
            <a:r>
              <a:rPr kumimoji="1" lang="en-US" altLang="zh-CN" sz="3600" dirty="0"/>
              <a:t>(ii) Locate the object</a:t>
            </a:r>
            <a:endParaRPr kumimoji="1" lang="zh-CN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618C9A-722E-A844-A469-6548C76CDCF0}"/>
              </a:ext>
            </a:extLst>
          </p:cNvPr>
          <p:cNvSpPr/>
          <p:nvPr/>
        </p:nvSpPr>
        <p:spPr>
          <a:xfrm>
            <a:off x="14835896" y="1404766"/>
            <a:ext cx="7088800" cy="156966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GB" altLang="zh-CN" sz="96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  <a:r>
              <a:rPr lang="zh-CN" altLang="zh-CN" i="1" dirty="0"/>
              <a:t> </a:t>
            </a:r>
            <a:endParaRPr lang="zh-CN" altLang="en-US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B5F4B-B8AD-CC4D-9763-4BDF05B059BC}"/>
              </a:ext>
            </a:extLst>
          </p:cNvPr>
          <p:cNvSpPr txBox="1"/>
          <p:nvPr/>
        </p:nvSpPr>
        <p:spPr>
          <a:xfrm>
            <a:off x="5121765" y="1404766"/>
            <a:ext cx="251062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9600" b="1" i="1" dirty="0"/>
              <a:t>Aim</a:t>
            </a:r>
            <a:endParaRPr kumimoji="1" lang="zh-CN" altLang="en-US" sz="9600" b="1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696692-E7E8-474A-B650-F077D7D97B22}"/>
              </a:ext>
            </a:extLst>
          </p:cNvPr>
          <p:cNvSpPr txBox="1"/>
          <p:nvPr/>
        </p:nvSpPr>
        <p:spPr>
          <a:xfrm>
            <a:off x="14579381" y="4379191"/>
            <a:ext cx="7100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1"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kumimoji="1"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  <a:r>
              <a:rPr kumimoji="1"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  <a:endParaRPr kumimoji="1"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8A8F5A-9D8A-BC46-9A81-E696FBE6F205}"/>
              </a:ext>
            </a:extLst>
          </p:cNvPr>
          <p:cNvSpPr txBox="1"/>
          <p:nvPr/>
        </p:nvSpPr>
        <p:spPr>
          <a:xfrm>
            <a:off x="14579381" y="6488301"/>
            <a:ext cx="7667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/>
              <a:t>2. Develop a basic </a:t>
            </a:r>
          </a:p>
          <a:p>
            <a:r>
              <a:rPr kumimoji="1" lang="en-US" altLang="zh-CN" sz="4800" dirty="0"/>
              <a:t>understanding of YOLO</a:t>
            </a:r>
            <a:endParaRPr kumimoji="1"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34B05C-920C-E045-A4C6-4B7821DCD712}"/>
              </a:ext>
            </a:extLst>
          </p:cNvPr>
          <p:cNvSpPr txBox="1"/>
          <p:nvPr/>
        </p:nvSpPr>
        <p:spPr>
          <a:xfrm>
            <a:off x="14579381" y="9336074"/>
            <a:ext cx="8307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/>
              <a:t>3. </a:t>
            </a:r>
            <a:r>
              <a:rPr lang="en-GB" altLang="zh-CN" sz="4800" dirty="0"/>
              <a:t>Develop a code to perform </a:t>
            </a:r>
          </a:p>
          <a:p>
            <a:r>
              <a:rPr lang="en-GB" altLang="zh-CN" sz="4800" dirty="0"/>
              <a:t>live object detection</a:t>
            </a:r>
            <a:r>
              <a:rPr lang="zh-CN" altLang="zh-CN" sz="4800" dirty="0"/>
              <a:t> 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99410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25397"/>
            <a:ext cx="24384000" cy="13716000"/>
          </a:xfrm>
          <a:prstGeom prst="rect">
            <a:avLst/>
          </a:prstGeom>
        </p:spPr>
      </p:pic>
      <p:pic>
        <p:nvPicPr>
          <p:cNvPr id="1000021" name="image 1000021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043900" y="10274300"/>
            <a:ext cx="1752600" cy="2209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748CFF-9446-974F-9EF5-CF52576AFAD8}"/>
              </a:ext>
            </a:extLst>
          </p:cNvPr>
          <p:cNvSpPr/>
          <p:nvPr/>
        </p:nvSpPr>
        <p:spPr>
          <a:xfrm>
            <a:off x="2999860" y="1365355"/>
            <a:ext cx="72330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Methodology</a:t>
            </a:r>
            <a:endParaRPr lang="zh-CN" altLang="en-US" sz="9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ABC2F7-FDF7-DF43-B6E9-4DC2C4DDDAFA}"/>
              </a:ext>
            </a:extLst>
          </p:cNvPr>
          <p:cNvSpPr/>
          <p:nvPr/>
        </p:nvSpPr>
        <p:spPr>
          <a:xfrm>
            <a:off x="15957173" y="1365355"/>
            <a:ext cx="42899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zh-CN" altLang="en-US" sz="9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98DF3A-39CE-C04E-A3FB-D660BC66A5DB}"/>
              </a:ext>
            </a:extLst>
          </p:cNvPr>
          <p:cNvSpPr/>
          <p:nvPr/>
        </p:nvSpPr>
        <p:spPr>
          <a:xfrm>
            <a:off x="4965940" y="3641804"/>
            <a:ext cx="2839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YOLOv3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4EAB6D-67C3-5A4C-B90D-F8570432223B}"/>
              </a:ext>
            </a:extLst>
          </p:cNvPr>
          <p:cNvSpPr/>
          <p:nvPr/>
        </p:nvSpPr>
        <p:spPr>
          <a:xfrm>
            <a:off x="4965940" y="7731875"/>
            <a:ext cx="2839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YOLOv4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64F697-1FB8-7742-A644-C3BE8FD060DC}"/>
              </a:ext>
            </a:extLst>
          </p:cNvPr>
          <p:cNvSpPr txBox="1"/>
          <p:nvPr/>
        </p:nvSpPr>
        <p:spPr>
          <a:xfrm>
            <a:off x="5145479" y="5310240"/>
            <a:ext cx="2941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COCO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8AE6F0-7F95-BB4C-B3E2-C05848072E8F}"/>
              </a:ext>
            </a:extLst>
          </p:cNvPr>
          <p:cNvSpPr txBox="1"/>
          <p:nvPr/>
        </p:nvSpPr>
        <p:spPr>
          <a:xfrm>
            <a:off x="3174069" y="6540216"/>
            <a:ext cx="729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/>
              <a:t>Custom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Dataset—Balloon and Airplane</a:t>
            </a:r>
          </a:p>
          <a:p>
            <a:pPr algn="ctr"/>
            <a:r>
              <a:rPr kumimoji="1" lang="en-US" altLang="zh-CN" sz="3200" dirty="0"/>
              <a:t>Google Open Images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21D98-A553-F14F-8C6A-8BC2A823D36C}"/>
              </a:ext>
            </a:extLst>
          </p:cNvPr>
          <p:cNvSpPr txBox="1"/>
          <p:nvPr/>
        </p:nvSpPr>
        <p:spPr>
          <a:xfrm>
            <a:off x="4780984" y="9400311"/>
            <a:ext cx="2941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COCO Dataset</a:t>
            </a:r>
            <a:endParaRPr kumimoji="1"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2656A1-79B1-6C4A-BAD4-AC1320245752}"/>
              </a:ext>
            </a:extLst>
          </p:cNvPr>
          <p:cNvSpPr txBox="1"/>
          <p:nvPr/>
        </p:nvSpPr>
        <p:spPr>
          <a:xfrm>
            <a:off x="3174071" y="10730192"/>
            <a:ext cx="74300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/>
              <a:t>Custom Dataset—Vehicle License Plate</a:t>
            </a:r>
          </a:p>
          <a:p>
            <a:pPr algn="ctr"/>
            <a:r>
              <a:rPr kumimoji="1" lang="en-US" altLang="zh-CN" sz="3200" dirty="0"/>
              <a:t>Google Open Images</a:t>
            </a:r>
            <a:endParaRPr kumimoji="1" lang="zh-CN" altLang="en-US" sz="3200" dirty="0"/>
          </a:p>
        </p:txBody>
      </p:sp>
      <p:pic>
        <p:nvPicPr>
          <p:cNvPr id="12" name="图片 11" descr="图片包含 人, 前, 小, 站&#10;&#10;描述已自动生成">
            <a:extLst>
              <a:ext uri="{FF2B5EF4-FFF2-40B4-BE49-F238E27FC236}">
                <a16:creationId xmlns:a16="http://schemas.microsoft.com/office/drawing/2014/main" id="{9E41D595-D978-1447-8EBC-11219416C10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3304741" y="3959059"/>
            <a:ext cx="9177471" cy="5521546"/>
          </a:xfrm>
          <a:prstGeom prst="rect">
            <a:avLst/>
          </a:prstGeom>
        </p:spPr>
      </p:pic>
      <p:pic>
        <p:nvPicPr>
          <p:cNvPr id="14" name="图片 13" descr="图片包含 户外, 飞机, 飞行, 蓝色&#10;&#10;描述已自动生成">
            <a:extLst>
              <a:ext uri="{FF2B5EF4-FFF2-40B4-BE49-F238E27FC236}">
                <a16:creationId xmlns:a16="http://schemas.microsoft.com/office/drawing/2014/main" id="{E50B15EB-26FD-2A4C-8F2E-6096A147C97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3393403" y="3753548"/>
            <a:ext cx="9088809" cy="62315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49C68B-884F-084A-A4DB-AD6A665A42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6449" y="3971859"/>
            <a:ext cx="8711403" cy="5912865"/>
          </a:xfrm>
          <a:prstGeom prst="rect">
            <a:avLst/>
          </a:prstGeom>
        </p:spPr>
      </p:pic>
      <p:pic>
        <p:nvPicPr>
          <p:cNvPr id="16" name="图片 15" descr="图片包含 户外, 建筑, 路, 粉色&#10;&#10;描述已自动生成">
            <a:extLst>
              <a:ext uri="{FF2B5EF4-FFF2-40B4-BE49-F238E27FC236}">
                <a16:creationId xmlns:a16="http://schemas.microsoft.com/office/drawing/2014/main" id="{BAB8696E-9ED0-C746-BEA3-EDDB237DE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21830" y="3479469"/>
            <a:ext cx="9570498" cy="6405255"/>
          </a:xfrm>
          <a:prstGeom prst="rect">
            <a:avLst/>
          </a:prstGeom>
        </p:spPr>
      </p:pic>
      <p:pic>
        <p:nvPicPr>
          <p:cNvPr id="17" name="Lilard.mp4" descr="Lilard.mp4">
            <a:hlinkClick r:id="" action="ppaction://media"/>
            <a:extLst>
              <a:ext uri="{FF2B5EF4-FFF2-40B4-BE49-F238E27FC236}">
                <a16:creationId xmlns:a16="http://schemas.microsoft.com/office/drawing/2014/main" id="{8B1B4B16-2D32-E740-BD38-6FD2842A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979762" y="4209688"/>
            <a:ext cx="9916090" cy="55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9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02" name="image 1500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6944"/>
            <a:ext cx="24384000" cy="13716000"/>
          </a:xfrm>
          <a:prstGeom prst="rect">
            <a:avLst/>
          </a:prstGeom>
        </p:spPr>
      </p:pic>
      <p:pic>
        <p:nvPicPr>
          <p:cNvPr id="150004" name="image 15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1702" y="6807200"/>
            <a:ext cx="7988300" cy="50800"/>
          </a:xfrm>
          <a:prstGeom prst="rect">
            <a:avLst/>
          </a:prstGeom>
        </p:spPr>
      </p:pic>
      <p:pic>
        <p:nvPicPr>
          <p:cNvPr id="150005" name="image 15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41702" y="1360273"/>
            <a:ext cx="7988300" cy="50800"/>
          </a:xfrm>
          <a:prstGeom prst="rect">
            <a:avLst/>
          </a:prstGeom>
        </p:spPr>
      </p:pic>
      <p:pic>
        <p:nvPicPr>
          <p:cNvPr id="150006" name="image 1500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192000" y="279400"/>
            <a:ext cx="1206500" cy="13169900"/>
          </a:xfrm>
          <a:prstGeom prst="rect">
            <a:avLst/>
          </a:prstGeom>
        </p:spPr>
      </p:pic>
      <p:pic>
        <p:nvPicPr>
          <p:cNvPr id="150007" name="image 1500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45900" y="2743200"/>
            <a:ext cx="990600" cy="482600"/>
          </a:xfrm>
          <a:prstGeom prst="rect">
            <a:avLst/>
          </a:prstGeom>
        </p:spPr>
      </p:pic>
      <p:pic>
        <p:nvPicPr>
          <p:cNvPr id="150008" name="image 1500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45900" y="5321300"/>
            <a:ext cx="990600" cy="482600"/>
          </a:xfrm>
          <a:prstGeom prst="rect">
            <a:avLst/>
          </a:prstGeom>
        </p:spPr>
      </p:pic>
      <p:pic>
        <p:nvPicPr>
          <p:cNvPr id="150009" name="image 1500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45900" y="7912100"/>
            <a:ext cx="990600" cy="482600"/>
          </a:xfrm>
          <a:prstGeom prst="rect">
            <a:avLst/>
          </a:prstGeom>
        </p:spPr>
      </p:pic>
      <p:pic>
        <p:nvPicPr>
          <p:cNvPr id="1500010" name="image 1500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45900" y="10490200"/>
            <a:ext cx="990600" cy="482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1852E6-25DE-436D-864A-0F56D2CDB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702" y="1819686"/>
            <a:ext cx="7988300" cy="45789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4F5448-C8A7-0F4B-BA68-84433C3B3661}"/>
              </a:ext>
            </a:extLst>
          </p:cNvPr>
          <p:cNvSpPr/>
          <p:nvPr/>
        </p:nvSpPr>
        <p:spPr>
          <a:xfrm>
            <a:off x="2893053" y="7335490"/>
            <a:ext cx="7085598" cy="3154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altLang="zh-CN" sz="199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Q&amp;A</a:t>
            </a:r>
            <a:endParaRPr lang="zh-CN" altLang="en-US" sz="199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A5B8C4-9741-6943-BFF7-8405B74A5E93}"/>
              </a:ext>
            </a:extLst>
          </p:cNvPr>
          <p:cNvSpPr txBox="1"/>
          <p:nvPr/>
        </p:nvSpPr>
        <p:spPr>
          <a:xfrm>
            <a:off x="15680638" y="7335490"/>
            <a:ext cx="5810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</a:rPr>
              <a:t>Future Work</a:t>
            </a:r>
            <a:endParaRPr kumimoji="1"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B0A760-1637-A14B-A268-E85A114D23C9}"/>
              </a:ext>
            </a:extLst>
          </p:cNvPr>
          <p:cNvSpPr txBox="1"/>
          <p:nvPr/>
        </p:nvSpPr>
        <p:spPr>
          <a:xfrm>
            <a:off x="15832026" y="1363195"/>
            <a:ext cx="5658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</a:rPr>
              <a:t>Key Results</a:t>
            </a:r>
            <a:endParaRPr kumimoji="1"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DE74A-96C9-854B-AFBE-7B8FA19C4066}"/>
              </a:ext>
            </a:extLst>
          </p:cNvPr>
          <p:cNvSpPr txBox="1"/>
          <p:nvPr/>
        </p:nvSpPr>
        <p:spPr>
          <a:xfrm>
            <a:off x="14491633" y="9240307"/>
            <a:ext cx="9350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Compare with other object detector algorithm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95D7E8-D655-8C40-A61D-96092CDD5F3B}"/>
              </a:ext>
            </a:extLst>
          </p:cNvPr>
          <p:cNvSpPr txBox="1"/>
          <p:nvPr/>
        </p:nvSpPr>
        <p:spPr>
          <a:xfrm>
            <a:off x="14960079" y="11215579"/>
            <a:ext cx="744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Improve</a:t>
            </a:r>
            <a:r>
              <a:rPr kumimoji="1" lang="en-US" altLang="zh-CN" sz="3600" dirty="0">
                <a:solidFill>
                  <a:schemeClr val="bg1"/>
                </a:solidFill>
              </a:rPr>
              <a:t> the performance of YOLO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4FF76A-E8A7-054C-BFED-2BD5087E2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853" y="2024914"/>
            <a:ext cx="10263998" cy="101221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215971-FF7B-7648-B860-FC4E127B8171}"/>
              </a:ext>
            </a:extLst>
          </p:cNvPr>
          <p:cNvSpPr txBox="1"/>
          <p:nvPr/>
        </p:nvSpPr>
        <p:spPr>
          <a:xfrm>
            <a:off x="4079994" y="6801493"/>
            <a:ext cx="7577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err="1"/>
              <a:t>mAP</a:t>
            </a:r>
            <a:r>
              <a:rPr kumimoji="1" lang="en-US" altLang="zh-CN" sz="4400" dirty="0"/>
              <a:t> of my model : 88.57% </a:t>
            </a:r>
            <a:endParaRPr kumimoji="1" lang="zh-CN" altLang="en-US" sz="4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2970C8-9912-614E-8FBF-ED465C1C62CB}"/>
              </a:ext>
            </a:extLst>
          </p:cNvPr>
          <p:cNvSpPr txBox="1"/>
          <p:nvPr/>
        </p:nvSpPr>
        <p:spPr>
          <a:xfrm>
            <a:off x="15300558" y="3283958"/>
            <a:ext cx="67617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4800" dirty="0">
                <a:solidFill>
                  <a:schemeClr val="bg1"/>
                </a:solidFill>
              </a:rPr>
              <a:t>Enhancement--YOLOv3</a:t>
            </a:r>
          </a:p>
          <a:p>
            <a:pPr algn="ctr"/>
            <a:endParaRPr lang="en" altLang="zh-CN" sz="4800" dirty="0">
              <a:solidFill>
                <a:schemeClr val="bg1"/>
              </a:solidFill>
            </a:endParaRPr>
          </a:p>
          <a:p>
            <a:pPr algn="ctr"/>
            <a:r>
              <a:rPr lang="en" altLang="zh-CN" sz="4400" dirty="0">
                <a:solidFill>
                  <a:schemeClr val="bg1"/>
                </a:solidFill>
              </a:rPr>
              <a:t>darknet-19-&gt;darknet-53</a:t>
            </a:r>
          </a:p>
          <a:p>
            <a:pPr algn="ctr"/>
            <a:r>
              <a:rPr lang="en" altLang="zh-CN" sz="4400" dirty="0" err="1">
                <a:solidFill>
                  <a:schemeClr val="bg1"/>
                </a:solidFill>
              </a:rPr>
              <a:t>softmax</a:t>
            </a:r>
            <a:r>
              <a:rPr lang="en" altLang="zh-CN" sz="4400" dirty="0">
                <a:solidFill>
                  <a:schemeClr val="bg1"/>
                </a:solidFill>
              </a:rPr>
              <a:t>-&gt;logistic</a:t>
            </a:r>
          </a:p>
          <a:p>
            <a:pPr algn="ctr"/>
            <a:r>
              <a:rPr lang="en" altLang="zh-CN" sz="4400" dirty="0">
                <a:solidFill>
                  <a:schemeClr val="bg1"/>
                </a:solidFill>
              </a:rPr>
              <a:t>predictions across scales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-视频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149</Words>
  <Application>Microsoft Macintosh PowerPoint</Application>
  <PresentationFormat>自定义</PresentationFormat>
  <Paragraphs>44</Paragraphs>
  <Slides>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7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Haoyu Liu (student)</cp:lastModifiedBy>
  <cp:revision>48</cp:revision>
  <dcterms:created xsi:type="dcterms:W3CDTF">2019-06-08T02:32:12Z</dcterms:created>
  <dcterms:modified xsi:type="dcterms:W3CDTF">2020-07-26T15:09:52Z</dcterms:modified>
</cp:coreProperties>
</file>